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58" r:id="rId3"/>
    <p:sldId id="259" r:id="rId4"/>
    <p:sldId id="260" r:id="rId5"/>
    <p:sldId id="261" r:id="rId6"/>
    <p:sldId id="262" r:id="rId7"/>
    <p:sldId id="263" r:id="rId8"/>
    <p:sldId id="264" r:id="rId9"/>
    <p:sldId id="265" r:id="rId10"/>
    <p:sldId id="266" r:id="rId11"/>
    <p:sldId id="281"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Lst>
  <p:sldSz cx="9144000" cy="6858000" type="screen4x3"/>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B3A8FA-B990-4FCE-AB7C-BD38ABDE9098}" type="datetimeFigureOut">
              <a:rPr lang="es-ES" smtClean="0"/>
              <a:pPr/>
              <a:t>22/07/2015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402989-56B4-4B35-99DF-71C1EBF9BC64}"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 de la Evidencia Fotográfica: Se muestra la pierna</a:t>
            </a:r>
            <a:r>
              <a:rPr lang="es-ES" baseline="0" dirty="0" smtClean="0"/>
              <a:t> de un elefante que se encuentra encadenado desde tres de sus patas.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2 de la Evidencia Fotográfica:</a:t>
            </a:r>
            <a:r>
              <a:rPr lang="es-ES" baseline="0" dirty="0" smtClean="0"/>
              <a:t> En esta imagen se muestra a un elefante encadenado a partir de sus patas trasera derecha y delantera izquierda, dejando nulo margen de movilidad al animal.</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3 de la Evidencia Fotográfica: En esta imagen puede observarse desde otro ángulo al</a:t>
            </a:r>
            <a:r>
              <a:rPr lang="es-ES" baseline="0" dirty="0" smtClean="0"/>
              <a:t> mismo elefante de la imagen 1 que se encuentra encadenado a partir de tres de sus patas.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4 de la Evidencia Fotográfica: Se observa al elefante de la imagen previa, encadenado en tres de sus patas.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5 de la Evidencia Fotográfica: En ella se puede apreciar el rostro de tristeza que tiene</a:t>
            </a:r>
            <a:r>
              <a:rPr lang="es-ES" baseline="0" dirty="0" smtClean="0"/>
              <a:t> el mono.</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6 de la Evidencia Fotográfica: Puede verse otro de los monos enjaulados con una</a:t>
            </a:r>
            <a:r>
              <a:rPr lang="es-ES" baseline="0" dirty="0" smtClean="0"/>
              <a:t> expresión</a:t>
            </a:r>
            <a:r>
              <a:rPr lang="es-ES" dirty="0" smtClean="0"/>
              <a:t> de tristeza en su rostro.</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7 de la Evidencia Fotográfica: En esta imagen</a:t>
            </a:r>
            <a:r>
              <a:rPr lang="es-ES" baseline="0" dirty="0" smtClean="0"/>
              <a:t> se puede observar a un tigre en cautiverio, el cual se encuentra en condiciones totalmente antihigiénicas e insalubres, además del espacio reducido en el que se encuentra confinado.</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a:t>
            </a:r>
            <a:r>
              <a:rPr lang="es-ES" baseline="0" dirty="0" smtClean="0"/>
              <a:t> 8 de la Evidencia Fotográfica: En esta imagen se observa lo que pareciera ser un dromedario en condiciones de extrema desnutrición.</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9</a:t>
            </a:r>
            <a:r>
              <a:rPr lang="es-ES" baseline="0" dirty="0" smtClean="0"/>
              <a:t> de la Evidencia Fotográfica: En esta foto se puede ver la diminuta celda en la que se encuentra este tigre.</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10 de la Evidencia Fotográfica: En esta imagen se observa también</a:t>
            </a:r>
            <a:r>
              <a:rPr lang="es-ES" baseline="0" dirty="0" smtClean="0"/>
              <a:t> el poco espacio de la celda del tigre.</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11 de la Evidencia Fotográfica: En esta imagen puede verse a un grupo de pelícanos que se encuentran en un espacio más pequeño del que deberían</a:t>
            </a:r>
            <a:r>
              <a:rPr lang="es-ES" baseline="0" dirty="0" smtClean="0"/>
              <a:t> </a:t>
            </a:r>
            <a:r>
              <a:rPr lang="es-ES" baseline="0" smtClean="0"/>
              <a:t>y necesitan.</a:t>
            </a:r>
            <a:endParaRPr lang="es-ES"/>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12 de la Evidencia Fotográfica: En la foto puede verse la cara de tristeza de uno de los monos.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13 de la Evidencia Fotográfica: En esta imagen vemos a un único mono, el cual se encuentra aislado, sin arboles a los cuales</a:t>
            </a:r>
            <a:r>
              <a:rPr lang="es-ES" baseline="0" dirty="0" smtClean="0"/>
              <a:t> treparse, sin otros compañeros de su misma especie y sin acceso a fuentes de comida cercanas. Se encuentra en un estado de insatisfacción. </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13</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14 de la Evidencia Fotográfica: En esta fotografía se puede apreciar lo que parece ser una</a:t>
            </a:r>
            <a:r>
              <a:rPr lang="es-ES" baseline="0" dirty="0" smtClean="0"/>
              <a:t> especie de </a:t>
            </a:r>
            <a:r>
              <a:rPr lang="es-ES" baseline="0" dirty="0" err="1" smtClean="0"/>
              <a:t>lemur</a:t>
            </a:r>
            <a:r>
              <a:rPr lang="es-ES" baseline="0" dirty="0" smtClean="0"/>
              <a:t> enjaulado y con cara de tristeza. Debido al encierro.</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14</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15 de la Evidencia Fotográfica: En la imagen se puede ver a un hipopótamo que se halla</a:t>
            </a:r>
            <a:r>
              <a:rPr lang="es-ES" baseline="0" dirty="0" smtClean="0"/>
              <a:t> en un espacio muy reducido para su tamaño.</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15</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16 de la Evidencia</a:t>
            </a:r>
            <a:r>
              <a:rPr lang="es-ES" baseline="0" dirty="0" smtClean="0"/>
              <a:t> Fotográfica: Jaula con superpoblación de garzas, debido a la falta de control en la procreación de las especies.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16</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17 de la Evidencia</a:t>
            </a:r>
            <a:r>
              <a:rPr lang="es-ES" baseline="0" dirty="0" smtClean="0"/>
              <a:t> Fotográfica: </a:t>
            </a:r>
            <a:r>
              <a:rPr lang="es-ES" baseline="0" dirty="0" err="1" smtClean="0"/>
              <a:t>Kliwon</a:t>
            </a:r>
            <a:r>
              <a:rPr lang="es-ES" baseline="0" dirty="0" smtClean="0"/>
              <a:t>, una jirafa que murió a causa de ingerir envoltorios de alimentos que los visitantes arrojaban en su lugar de descanso. Una bola de materiales </a:t>
            </a:r>
            <a:r>
              <a:rPr lang="es-ES" baseline="0" dirty="0" err="1" smtClean="0"/>
              <a:t>pásticos</a:t>
            </a:r>
            <a:r>
              <a:rPr lang="es-ES" baseline="0" dirty="0" smtClean="0"/>
              <a:t> que pesaba 18 kg. fue retirada de su aparato digestivo tras su muerte.</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17</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18 de la Evidencia Fotográfica: Un joven tigre blanco de bengala al cual le falta una oreja y se encuentra con complicaciones en su columna</a:t>
            </a:r>
            <a:r>
              <a:rPr lang="es-ES" baseline="0" dirty="0" smtClean="0"/>
              <a:t> vertebral, lo cual le impide la movilidad de sus patas traseras. Se encuentra en la sección de animales en cuarentena y la jaula que habita se encuentra en un estado poco higiénico y con espacio muy reducido.</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18</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19 de la Evidencia Fotográfica:</a:t>
            </a:r>
            <a:r>
              <a:rPr lang="es-ES" baseline="0" dirty="0" smtClean="0"/>
              <a:t> Imagen de la jaula de los pelícanos, donde puede verse el espacio reducido y la sobrepoblación de aves.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19</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20 de la Evidencia fotográfica: En esta fotografía se observa un oso, el cual fue diagnosticado de un tumor en la piel, encontrándose en una pequeñísima jaula en la sección de animales en cuarentena del Zoológico. Puede verse también su rostro que denota sufrimiento por el encierro y el mal cuidado</a:t>
            </a:r>
            <a:r>
              <a:rPr lang="es-ES" baseline="0" dirty="0" smtClean="0"/>
              <a:t> que recibe.</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20</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21 de la Evidencia Fotográfica: En esta imagen puede verse a un elefante hembra con inflamación</a:t>
            </a:r>
            <a:r>
              <a:rPr lang="es-ES" baseline="0" dirty="0" smtClean="0"/>
              <a:t> de sus articulaciones, la cual se encuentra impedida de movilidad a causa del dolor que padece.</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21</a:t>
            </a:fld>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22 de</a:t>
            </a:r>
            <a:r>
              <a:rPr lang="es-ES" baseline="0" dirty="0" smtClean="0"/>
              <a:t> la Evidencia Fotográfica: Pueden observarse las condiciones de suciedad en las que se encuentra el zoológico tras recibir la visita de al menos 7.000 personas diariamente. Muchos de estos residuos terminan siendo comidos por los monos que circulan sueltos por el lugar.</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22</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23 de la Evidencia Fotográfica: Imagen de la jaula de los pelícanos, la cual está</a:t>
            </a:r>
            <a:r>
              <a:rPr lang="es-ES" baseline="0" dirty="0" smtClean="0"/>
              <a:t> preparada para una cantidad mucho menor de ellos.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23</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24 de la Evidencia Fotográfica: En esta foto se ven unos monos trepados</a:t>
            </a:r>
            <a:r>
              <a:rPr lang="es-ES" baseline="0" dirty="0" smtClean="0"/>
              <a:t> a unos árboles muertos, los cuales no tienen hojas para protegerse de lluvias o tormentas ni frutos que son alimento básico de estos animales. El recinto donde se encuentran es una isla.</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24</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25 de la Evidencia Fotográfica: En esta imagen se puede ver a una hembra de tigre de</a:t>
            </a:r>
            <a:r>
              <a:rPr lang="es-ES" baseline="0" dirty="0" smtClean="0"/>
              <a:t> Sumatra, la cual padece una enfermedad digestiva contraída a causa de años de ser alimentada con carne conservada con formaldehidos (formol), lo cual es altamente tóxico para la ingesta. Este animal tiene dificultad para asimilar cualquier alimento que ingiera, incluso aunque sean pequeños trocitos de pollo. Lleva algunos años en ese estado y la persona que está a cargo de su cuidado manifiesta que hace años que debería haber sido inyectada con eutanasia, debido al deterioro físico en el que se encuentra, a que es irreversible el daño y a que ese malestar le genera mucho sufrimiento al animal.</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25</a:t>
            </a:fld>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26 de la Evidencia Fotográfica: </a:t>
            </a:r>
            <a:r>
              <a:rPr lang="es-ES" dirty="0" err="1" smtClean="0"/>
              <a:t>Kliwon</a:t>
            </a:r>
            <a:r>
              <a:rPr lang="es-ES" dirty="0" smtClean="0"/>
              <a:t>, la Jirafa a la que luego de muerta le encontraron una bola de envoltorios plástico de 18 kg. en su estómago, debido a que durante años ingirió bolsas</a:t>
            </a:r>
            <a:r>
              <a:rPr lang="es-ES" baseline="0" dirty="0" smtClean="0"/>
              <a:t> o envolturas</a:t>
            </a:r>
            <a:r>
              <a:rPr lang="es-ES" dirty="0" smtClean="0"/>
              <a:t> de alimentos que eran arrojados por los visitantes.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26</a:t>
            </a:fld>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27 de la Evidencia Fotográfica: En la foto puede verse a un oso americano que se encuentra en una jaula</a:t>
            </a:r>
            <a:r>
              <a:rPr lang="es-ES" baseline="0" dirty="0" smtClean="0"/>
              <a:t> totalmente inadecuada para un animal de su especie. En sus patas delanteras pueden notarse los daños a causa de una enfermedad en la piel, propia de animales encerrados en jaulas inadecuadas, los cuales tienen un pésimo cuidado. Además, su rostro manifiesta tristeza y malestar.</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27</a:t>
            </a:fld>
            <a:endParaRPr 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Immagen</a:t>
            </a:r>
            <a:r>
              <a:rPr lang="es-ES" dirty="0" smtClean="0"/>
              <a:t> 28 de la Evidencia Fotográfica: Otra imagen de la jaula</a:t>
            </a:r>
            <a:r>
              <a:rPr lang="es-ES" baseline="0" dirty="0" smtClean="0"/>
              <a:t> con exceso de aves (pelícanos).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28</a:t>
            </a:fld>
            <a:endParaRPr 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29 de la Evidencia Fotográfica:</a:t>
            </a:r>
            <a:r>
              <a:rPr lang="es-ES" baseline="0" dirty="0" smtClean="0"/>
              <a:t> Foto de un tigre que fue hallado muerto en su jaula y al que lo están despellejando con el fin de preservar sus pieles.</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29</a:t>
            </a:fld>
            <a:endParaRPr 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30 de la Evidencia Fotográfica: Un león de 18 meses fue encontrado colgando</a:t>
            </a:r>
            <a:r>
              <a:rPr lang="es-ES" baseline="0" dirty="0" smtClean="0"/>
              <a:t> de un cable en su celda. </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30</a:t>
            </a:fld>
            <a:endParaRPr 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Imagen 31 de la Evidencia Fotográfica: Imagen</a:t>
            </a:r>
            <a:r>
              <a:rPr lang="es-ES" baseline="0" dirty="0" smtClean="0"/>
              <a:t> de Michael, el león hallado ahorcado en su celda. Hay reportes de que el animal fue sacado del lugar antes de que llegasen los investigadores y su cuerpo no ha podido ser encontrado hasta el momento, hecho que entorpece la investigación para determinar las causas de su muerte.</a:t>
            </a:r>
            <a:endParaRPr lang="es-ES" dirty="0"/>
          </a:p>
        </p:txBody>
      </p:sp>
      <p:sp>
        <p:nvSpPr>
          <p:cNvPr id="4" name="3 Marcador de número de diapositiva"/>
          <p:cNvSpPr>
            <a:spLocks noGrp="1"/>
          </p:cNvSpPr>
          <p:nvPr>
            <p:ph type="sldNum" sz="quarter" idx="10"/>
          </p:nvPr>
        </p:nvSpPr>
        <p:spPr/>
        <p:txBody>
          <a:bodyPr/>
          <a:lstStyle/>
          <a:p>
            <a:fld id="{6F402989-56B4-4B35-99DF-71C1EBF9BC64}" type="slidenum">
              <a:rPr lang="es-ES" smtClean="0"/>
              <a:pPr/>
              <a:t>31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48985B8-1064-4FFF-A279-44B9C7D20E5E}" type="datetimeFigureOut">
              <a:rPr lang="es-ES" smtClean="0"/>
              <a:pPr/>
              <a:t>22/07/2015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9281091-BD78-42F8-82FF-51402196D859}"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8985B8-1064-4FFF-A279-44B9C7D20E5E}" type="datetimeFigureOut">
              <a:rPr lang="es-ES" smtClean="0"/>
              <a:pPr/>
              <a:t>22/07/2015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81091-BD78-42F8-82FF-51402196D859}"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jpg"/>
          <p:cNvPicPr>
            <a:picLocks noGrp="1" noChangeAspect="1"/>
          </p:cNvPicPr>
          <p:nvPr isPhoto="1"/>
        </p:nvPicPr>
        <p:blipFill>
          <a:blip r:embed="rId3">
            <a:lum/>
          </a:blip>
          <a:stretch>
            <a:fillRect/>
          </a:stretch>
        </p:blipFill>
        <p:spPr>
          <a:xfrm>
            <a:off x="2106613" y="0"/>
            <a:ext cx="4929187"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jpg"/>
          <p:cNvPicPr>
            <a:picLocks noGrp="1" noChangeAspect="1"/>
          </p:cNvPicPr>
          <p:nvPr isPhoto="1"/>
        </p:nvPicPr>
        <p:blipFill>
          <a:blip r:embed="rId3">
            <a:lum/>
          </a:blip>
          <a:stretch>
            <a:fillRect/>
          </a:stretch>
        </p:blipFill>
        <p:spPr>
          <a:xfrm>
            <a:off x="188913" y="0"/>
            <a:ext cx="8764587"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3.jpg"/>
          <p:cNvPicPr>
            <a:picLocks noGrp="1" noChangeAspect="1"/>
          </p:cNvPicPr>
          <p:nvPr isPhoto="1"/>
        </p:nvPicPr>
        <p:blipFill>
          <a:blip r:embed="rId3">
            <a:lum/>
          </a:blip>
          <a:stretch>
            <a:fillRect/>
          </a:stretch>
        </p:blipFill>
        <p:spPr>
          <a:xfrm>
            <a:off x="0" y="142875"/>
            <a:ext cx="9144000" cy="6572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4.jpg"/>
          <p:cNvPicPr>
            <a:picLocks noGrp="1" noChangeAspect="1"/>
          </p:cNvPicPr>
          <p:nvPr isPhoto="1"/>
        </p:nvPicPr>
        <p:blipFill>
          <a:blip r:embed="rId3">
            <a:lum/>
          </a:blip>
          <a:stretch>
            <a:fillRect/>
          </a:stretch>
        </p:blipFill>
        <p:spPr>
          <a:xfrm>
            <a:off x="2106613" y="0"/>
            <a:ext cx="4929187"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5.jpg"/>
          <p:cNvPicPr>
            <a:picLocks noGrp="1" noChangeAspect="1"/>
          </p:cNvPicPr>
          <p:nvPr isPhoto="1"/>
        </p:nvPicPr>
        <p:blipFill>
          <a:blip r:embed="rId3">
            <a:lum/>
          </a:blip>
          <a:stretch>
            <a:fillRect/>
          </a:stretch>
        </p:blipFill>
        <p:spPr>
          <a:xfrm>
            <a:off x="1617663" y="0"/>
            <a:ext cx="5907087"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6.jpg"/>
          <p:cNvPicPr>
            <a:picLocks noGrp="1" noChangeAspect="1"/>
          </p:cNvPicPr>
          <p:nvPr isPhoto="1"/>
        </p:nvPicPr>
        <p:blipFill>
          <a:blip r:embed="rId3">
            <a:lum/>
          </a:blip>
          <a:stretch>
            <a:fillRect/>
          </a:stretch>
        </p:blipFill>
        <p:spPr>
          <a:xfrm>
            <a:off x="439738" y="0"/>
            <a:ext cx="8262937"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7.jpg"/>
          <p:cNvPicPr>
            <a:picLocks noGrp="1" noChangeAspect="1"/>
          </p:cNvPicPr>
          <p:nvPr isPhoto="1"/>
        </p:nvPicPr>
        <p:blipFill>
          <a:blip r:embed="rId3">
            <a:lum/>
          </a:blip>
          <a:stretch>
            <a:fillRect/>
          </a:stretch>
        </p:blipFill>
        <p:spPr>
          <a:xfrm>
            <a:off x="0" y="85725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8.jpg"/>
          <p:cNvPicPr>
            <a:picLocks noGrp="1" noChangeAspect="1"/>
          </p:cNvPicPr>
          <p:nvPr isPhoto="1"/>
        </p:nvPicPr>
        <p:blipFill>
          <a:blip r:embed="rId3">
            <a:lum/>
          </a:blip>
          <a:stretch>
            <a:fillRect/>
          </a:stretch>
        </p:blipFill>
        <p:spPr>
          <a:xfrm>
            <a:off x="153988" y="0"/>
            <a:ext cx="8834437"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9.jpg"/>
          <p:cNvPicPr>
            <a:picLocks noGrp="1" noChangeAspect="1"/>
          </p:cNvPicPr>
          <p:nvPr isPhoto="1"/>
        </p:nvPicPr>
        <p:blipFill>
          <a:blip r:embed="rId3">
            <a:lum/>
          </a:blip>
          <a:stretch>
            <a:fillRect/>
          </a:stretch>
        </p:blipFill>
        <p:spPr>
          <a:xfrm>
            <a:off x="0" y="593725"/>
            <a:ext cx="9144000" cy="566896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0.jpg"/>
          <p:cNvPicPr>
            <a:picLocks noGrp="1" noChangeAspect="1"/>
          </p:cNvPicPr>
          <p:nvPr isPhoto="1"/>
        </p:nvPicPr>
        <p:blipFill>
          <a:blip r:embed="rId3">
            <a:lum/>
          </a:blip>
          <a:stretch>
            <a:fillRect/>
          </a:stretch>
        </p:blipFill>
        <p:spPr>
          <a:xfrm>
            <a:off x="0" y="765175"/>
            <a:ext cx="9144000" cy="532606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762000" y="914400"/>
            <a:ext cx="7620000" cy="50292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2.jpg"/>
          <p:cNvPicPr>
            <a:picLocks noGrp="1" noChangeAspect="1"/>
          </p:cNvPicPr>
          <p:nvPr isPhoto="1"/>
        </p:nvPicPr>
        <p:blipFill>
          <a:blip r:embed="rId3">
            <a:lum/>
          </a:blip>
          <a:stretch>
            <a:fillRect/>
          </a:stretch>
        </p:blipFill>
        <p:spPr>
          <a:xfrm>
            <a:off x="0" y="371475"/>
            <a:ext cx="9144000" cy="6115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3.jpg"/>
          <p:cNvPicPr>
            <a:picLocks noGrp="1" noChangeAspect="1"/>
          </p:cNvPicPr>
          <p:nvPr isPhoto="1"/>
        </p:nvPicPr>
        <p:blipFill>
          <a:blip r:embed="rId3">
            <a:lum/>
          </a:blip>
          <a:stretch>
            <a:fillRect/>
          </a:stretch>
        </p:blipFill>
        <p:spPr>
          <a:xfrm>
            <a:off x="0" y="1062038"/>
            <a:ext cx="9144000" cy="473233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4.jpg"/>
          <p:cNvPicPr>
            <a:picLocks noGrp="1" noChangeAspect="1"/>
          </p:cNvPicPr>
          <p:nvPr isPhoto="1"/>
        </p:nvPicPr>
        <p:blipFill>
          <a:blip r:embed="rId3">
            <a:lum/>
          </a:blip>
          <a:stretch>
            <a:fillRect/>
          </a:stretch>
        </p:blipFill>
        <p:spPr>
          <a:xfrm>
            <a:off x="0" y="490538"/>
            <a:ext cx="9144000" cy="587533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5.jpg"/>
          <p:cNvPicPr>
            <a:picLocks noGrp="1" noChangeAspect="1"/>
          </p:cNvPicPr>
          <p:nvPr isPhoto="1"/>
        </p:nvPicPr>
        <p:blipFill>
          <a:blip r:embed="rId3">
            <a:lum/>
          </a:blip>
          <a:stretch>
            <a:fillRect/>
          </a:stretch>
        </p:blipFill>
        <p:spPr>
          <a:xfrm>
            <a:off x="0" y="400050"/>
            <a:ext cx="9144000" cy="6057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6.jpg"/>
          <p:cNvPicPr>
            <a:picLocks noGrp="1" noChangeAspect="1"/>
          </p:cNvPicPr>
          <p:nvPr isPhoto="1"/>
        </p:nvPicPr>
        <p:blipFill>
          <a:blip r:embed="rId3">
            <a:lum/>
          </a:blip>
          <a:stretch>
            <a:fillRect/>
          </a:stretch>
        </p:blipFill>
        <p:spPr>
          <a:xfrm>
            <a:off x="0" y="490538"/>
            <a:ext cx="9144000" cy="587533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7.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8.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19.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0.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1.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2.jpg"/>
          <p:cNvPicPr>
            <a:picLocks noGrp="1" noChangeAspect="1"/>
          </p:cNvPicPr>
          <p:nvPr isPhoto="1"/>
        </p:nvPicPr>
        <p:blipFill>
          <a:blip r:embed="rId3">
            <a:lum/>
          </a:blip>
          <a:stretch>
            <a:fillRect/>
          </a:stretch>
        </p:blipFill>
        <p:spPr>
          <a:xfrm>
            <a:off x="0" y="573088"/>
            <a:ext cx="9144000" cy="5711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3.jpg"/>
          <p:cNvPicPr>
            <a:picLocks noGrp="1" noChangeAspect="1"/>
          </p:cNvPicPr>
          <p:nvPr isPhoto="1"/>
        </p:nvPicPr>
        <p:blipFill>
          <a:blip r:embed="rId3">
            <a:lum/>
          </a:blip>
          <a:stretch>
            <a:fillRect/>
          </a:stretch>
        </p:blipFill>
        <p:spPr>
          <a:xfrm>
            <a:off x="0" y="857250"/>
            <a:ext cx="9144000"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agen 24.jpg"/>
          <p:cNvPicPr>
            <a:picLocks noGrp="1" noChangeAspect="1"/>
          </p:cNvPicPr>
          <p:nvPr isPhoto="1"/>
        </p:nvPicPr>
        <p:blipFill>
          <a:blip r:embed="rId3">
            <a:lum/>
          </a:blip>
          <a:stretch>
            <a:fillRect/>
          </a:stretch>
        </p:blipFill>
        <p:spPr>
          <a:xfrm>
            <a:off x="0" y="857250"/>
            <a:ext cx="9144000" cy="514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abriel\Desktop\Evidencia Fotográfica Surabaya Zoo\Evidencia 25.jpg"/>
          <p:cNvPicPr>
            <a:picLocks noChangeAspect="1" noChangeArrowheads="1"/>
          </p:cNvPicPr>
          <p:nvPr/>
        </p:nvPicPr>
        <p:blipFill>
          <a:blip r:embed="rId3"/>
          <a:srcRect/>
          <a:stretch>
            <a:fillRect/>
          </a:stretch>
        </p:blipFill>
        <p:spPr bwMode="auto">
          <a:xfrm>
            <a:off x="857224" y="500042"/>
            <a:ext cx="7358114" cy="5842128"/>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0" y="785794"/>
            <a:ext cx="9144000" cy="5148776"/>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srcRect/>
          <a:stretch>
            <a:fillRect/>
          </a:stretch>
        </p:blipFill>
        <p:spPr bwMode="auto">
          <a:xfrm>
            <a:off x="1857356" y="0"/>
            <a:ext cx="5643602" cy="685800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srcRect/>
          <a:stretch>
            <a:fillRect/>
          </a:stretch>
        </p:blipFill>
        <p:spPr bwMode="auto">
          <a:xfrm>
            <a:off x="0" y="0"/>
            <a:ext cx="11430000" cy="7620000"/>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srcRect/>
          <a:stretch>
            <a:fillRect/>
          </a:stretch>
        </p:blipFill>
        <p:spPr bwMode="auto">
          <a:xfrm>
            <a:off x="0" y="0"/>
            <a:ext cx="11430000" cy="7620000"/>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srcRect/>
          <a:stretch>
            <a:fillRect/>
          </a:stretch>
        </p:blipFill>
        <p:spPr bwMode="auto">
          <a:xfrm>
            <a:off x="2071670" y="1"/>
            <a:ext cx="4961106" cy="6857999"/>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1240</Words>
  <Application>Microsoft Office PowerPoint</Application>
  <PresentationFormat>Presentación en pantalla (4:3)</PresentationFormat>
  <Paragraphs>62</Paragraphs>
  <Slides>31</Slides>
  <Notes>31</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gabriel</dc:creator>
  <cp:lastModifiedBy>gabriel</cp:lastModifiedBy>
  <cp:revision>18</cp:revision>
  <dcterms:created xsi:type="dcterms:W3CDTF">2015-07-21T04:11:49Z</dcterms:created>
  <dcterms:modified xsi:type="dcterms:W3CDTF">2015-07-22T04:48:53Z</dcterms:modified>
</cp:coreProperties>
</file>